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50" d="100"/>
          <a:sy n="50" d="100"/>
        </p:scale>
        <p:origin x="-47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5E0B7-81E7-4722-88C5-B4EF86F390B4}"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236615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5E0B7-81E7-4722-88C5-B4EF86F390B4}"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295687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5E0B7-81E7-4722-88C5-B4EF86F390B4}"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79504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5E0B7-81E7-4722-88C5-B4EF86F390B4}"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54000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D5E0B7-81E7-4722-88C5-B4EF86F390B4}"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422728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5E0B7-81E7-4722-88C5-B4EF86F390B4}"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186788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5E0B7-81E7-4722-88C5-B4EF86F390B4}"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72863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5E0B7-81E7-4722-88C5-B4EF86F390B4}"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170622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5E0B7-81E7-4722-88C5-B4EF86F390B4}"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60580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D5E0B7-81E7-4722-88C5-B4EF86F390B4}"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229908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D5E0B7-81E7-4722-88C5-B4EF86F390B4}"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135343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5E0B7-81E7-4722-88C5-B4EF86F390B4}" type="datetimeFigureOut">
              <a:rPr lang="en-US" smtClean="0"/>
              <a:pPr/>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F6BD2-7504-49AD-86B8-97722B73AAAD}" type="slidenum">
              <a:rPr lang="en-US" smtClean="0"/>
              <a:pPr/>
              <a:t>‹#›</a:t>
            </a:fld>
            <a:endParaRPr lang="en-US"/>
          </a:p>
        </p:txBody>
      </p:sp>
    </p:spTree>
    <p:extLst>
      <p:ext uri="{BB962C8B-B14F-4D97-AF65-F5344CB8AC3E}">
        <p14:creationId xmlns:p14="http://schemas.microsoft.com/office/powerpoint/2010/main" xmlns="" val="1068075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106737"/>
          </a:xfrm>
        </p:spPr>
        <p:txBody>
          <a:bodyPr/>
          <a:lstStyle/>
          <a:p>
            <a:r>
              <a:rPr lang="en-US" dirty="0" smtClean="0"/>
              <a:t>How to do the second half of the final exam.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719817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5017509"/>
              </p:ext>
            </p:extLst>
          </p:nvPr>
        </p:nvGraphicFramePr>
        <p:xfrm>
          <a:off x="838200" y="365125"/>
          <a:ext cx="10515600" cy="512127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517916905"/>
                    </a:ext>
                  </a:extLst>
                </a:gridCol>
                <a:gridCol w="2103120">
                  <a:extLst>
                    <a:ext uri="{9D8B030D-6E8A-4147-A177-3AD203B41FA5}">
                      <a16:colId xmlns:a16="http://schemas.microsoft.com/office/drawing/2014/main" xmlns="" val="4027869919"/>
                    </a:ext>
                  </a:extLst>
                </a:gridCol>
                <a:gridCol w="2103120">
                  <a:extLst>
                    <a:ext uri="{9D8B030D-6E8A-4147-A177-3AD203B41FA5}">
                      <a16:colId xmlns:a16="http://schemas.microsoft.com/office/drawing/2014/main" xmlns="" val="332677580"/>
                    </a:ext>
                  </a:extLst>
                </a:gridCol>
                <a:gridCol w="2103120">
                  <a:extLst>
                    <a:ext uri="{9D8B030D-6E8A-4147-A177-3AD203B41FA5}">
                      <a16:colId xmlns:a16="http://schemas.microsoft.com/office/drawing/2014/main" xmlns="" val="3397898979"/>
                    </a:ext>
                  </a:extLst>
                </a:gridCol>
                <a:gridCol w="2103120">
                  <a:extLst>
                    <a:ext uri="{9D8B030D-6E8A-4147-A177-3AD203B41FA5}">
                      <a16:colId xmlns:a16="http://schemas.microsoft.com/office/drawing/2014/main" xmlns="" val="3903845438"/>
                    </a:ext>
                  </a:extLst>
                </a:gridCol>
              </a:tblGrid>
              <a:tr h="1024255">
                <a:tc>
                  <a:txBody>
                    <a:bodyPr/>
                    <a:lstStyle/>
                    <a:p>
                      <a:pPr algn="ctr"/>
                      <a:r>
                        <a:rPr lang="en-US" dirty="0" smtClean="0"/>
                        <a:t>Variable</a:t>
                      </a:r>
                      <a:endParaRPr lang="en-US" dirty="0"/>
                    </a:p>
                  </a:txBody>
                  <a:tcPr anchor="ctr"/>
                </a:tc>
                <a:tc>
                  <a:txBody>
                    <a:bodyPr/>
                    <a:lstStyle/>
                    <a:p>
                      <a:pPr algn="ctr"/>
                      <a:r>
                        <a:rPr lang="en-US" dirty="0" smtClean="0"/>
                        <a:t>Actual</a:t>
                      </a:r>
                      <a:endParaRPr lang="en-US" dirty="0"/>
                    </a:p>
                  </a:txBody>
                  <a:tcPr anchor="ctr"/>
                </a:tc>
                <a:tc>
                  <a:txBody>
                    <a:bodyPr/>
                    <a:lstStyle/>
                    <a:p>
                      <a:pPr algn="ctr"/>
                      <a:r>
                        <a:rPr lang="en-US" dirty="0" smtClean="0"/>
                        <a:t>Ideal</a:t>
                      </a:r>
                      <a:endParaRPr lang="en-US" dirty="0"/>
                    </a:p>
                  </a:txBody>
                  <a:tcPr anchor="ctr"/>
                </a:tc>
                <a:tc>
                  <a:txBody>
                    <a:bodyPr/>
                    <a:lstStyle/>
                    <a:p>
                      <a:pPr algn="ctr"/>
                      <a:r>
                        <a:rPr lang="en-US" dirty="0" smtClean="0"/>
                        <a:t>Fiscal Policy</a:t>
                      </a:r>
                      <a:endParaRPr lang="en-US" dirty="0"/>
                    </a:p>
                  </a:txBody>
                  <a:tcPr anchor="ctr"/>
                </a:tc>
                <a:tc>
                  <a:txBody>
                    <a:bodyPr/>
                    <a:lstStyle/>
                    <a:p>
                      <a:pPr algn="ctr"/>
                      <a:r>
                        <a:rPr lang="en-US" dirty="0" smtClean="0"/>
                        <a:t>Monetary Policy</a:t>
                      </a:r>
                      <a:endParaRPr lang="en-US" dirty="0"/>
                    </a:p>
                  </a:txBody>
                  <a:tcPr anchor="ctr"/>
                </a:tc>
                <a:extLst>
                  <a:ext uri="{0D108BD9-81ED-4DB2-BD59-A6C34878D82A}">
                    <a16:rowId xmlns:a16="http://schemas.microsoft.com/office/drawing/2014/main" xmlns="" val="944432053"/>
                  </a:ext>
                </a:extLst>
              </a:tr>
              <a:tr h="1024255">
                <a:tc>
                  <a:txBody>
                    <a:bodyPr/>
                    <a:lstStyle/>
                    <a:p>
                      <a:pPr algn="ctr"/>
                      <a:r>
                        <a:rPr lang="en-US" dirty="0" smtClean="0"/>
                        <a:t>Unemployment rate</a:t>
                      </a:r>
                      <a:endParaRPr lang="en-US" dirty="0"/>
                    </a:p>
                  </a:txBody>
                  <a:tcPr anchor="ctr"/>
                </a:tc>
                <a:tc>
                  <a:txBody>
                    <a:bodyPr/>
                    <a:lstStyle/>
                    <a:p>
                      <a:pPr algn="ctr"/>
                      <a:r>
                        <a:rPr lang="en-US" dirty="0" smtClean="0"/>
                        <a:t>4.1%</a:t>
                      </a:r>
                      <a:endParaRPr lang="en-US" dirty="0"/>
                    </a:p>
                  </a:txBody>
                  <a:tcPr anchor="ctr"/>
                </a:tc>
                <a:tc>
                  <a:txBody>
                    <a:bodyPr/>
                    <a:lstStyle/>
                    <a:p>
                      <a:pPr algn="ctr"/>
                      <a:r>
                        <a:rPr lang="en-US" dirty="0" smtClean="0"/>
                        <a:t>5%</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746357750"/>
                  </a:ext>
                </a:extLst>
              </a:tr>
              <a:tr h="1024255">
                <a:tc>
                  <a:txBody>
                    <a:bodyPr/>
                    <a:lstStyle/>
                    <a:p>
                      <a:pPr algn="ctr"/>
                      <a:r>
                        <a:rPr lang="en-US" dirty="0" smtClean="0"/>
                        <a:t>Inflation (our</a:t>
                      </a:r>
                      <a:r>
                        <a:rPr lang="en-US" baseline="0" dirty="0" smtClean="0"/>
                        <a:t> big problem)</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2%</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765068390"/>
                  </a:ext>
                </a:extLst>
              </a:tr>
              <a:tr h="1024255">
                <a:tc>
                  <a:txBody>
                    <a:bodyPr/>
                    <a:lstStyle/>
                    <a:p>
                      <a:pPr algn="ctr"/>
                      <a:r>
                        <a:rPr lang="en-US" dirty="0" smtClean="0"/>
                        <a:t>Government</a:t>
                      </a:r>
                      <a:r>
                        <a:rPr lang="en-US" baseline="0" dirty="0" smtClean="0"/>
                        <a:t> deficit Government debt</a:t>
                      </a:r>
                      <a:endParaRPr lang="en-US" dirty="0"/>
                    </a:p>
                  </a:txBody>
                  <a:tcPr anchor="ctr"/>
                </a:tc>
                <a:tc>
                  <a:txBody>
                    <a:bodyPr/>
                    <a:lstStyle/>
                    <a:p>
                      <a:pPr algn="ctr"/>
                      <a:r>
                        <a:rPr lang="en-US" dirty="0" smtClean="0"/>
                        <a:t>Small deficit</a:t>
                      </a:r>
                    </a:p>
                    <a:p>
                      <a:pPr algn="ctr"/>
                      <a:r>
                        <a:rPr lang="en-US" dirty="0" smtClean="0"/>
                        <a:t>Medium debt</a:t>
                      </a:r>
                      <a:endParaRPr lang="en-US" dirty="0"/>
                    </a:p>
                  </a:txBody>
                  <a:tcPr anchor="ctr"/>
                </a:tc>
                <a:tc>
                  <a:txBody>
                    <a:bodyPr/>
                    <a:lstStyle/>
                    <a:p>
                      <a:pPr algn="ctr"/>
                      <a:r>
                        <a:rPr lang="en-US" dirty="0" smtClean="0"/>
                        <a:t>Small surplus*</a:t>
                      </a:r>
                    </a:p>
                    <a:p>
                      <a:pPr algn="ctr"/>
                      <a:r>
                        <a:rPr lang="en-US" dirty="0" smtClean="0"/>
                        <a:t>Small</a:t>
                      </a:r>
                      <a:r>
                        <a:rPr lang="en-US" baseline="0" dirty="0" smtClean="0"/>
                        <a:t> debt</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25102537"/>
                  </a:ext>
                </a:extLst>
              </a:tr>
              <a:tr h="1024255">
                <a:tc>
                  <a:txBody>
                    <a:bodyPr/>
                    <a:lstStyle/>
                    <a:p>
                      <a:pPr algn="ctr"/>
                      <a:r>
                        <a:rPr lang="en-US" dirty="0" smtClean="0"/>
                        <a:t>Nominal interest rate</a:t>
                      </a:r>
                      <a:endParaRPr lang="en-US" dirty="0"/>
                    </a:p>
                  </a:txBody>
                  <a:tcPr anchor="ctr"/>
                </a:tc>
                <a:tc>
                  <a:txBody>
                    <a:bodyPr/>
                    <a:lstStyle/>
                    <a:p>
                      <a:pPr algn="ctr"/>
                      <a:r>
                        <a:rPr lang="en-US" dirty="0" err="1" smtClean="0"/>
                        <a:t>i</a:t>
                      </a:r>
                      <a:r>
                        <a:rPr lang="en-US" dirty="0" smtClean="0"/>
                        <a:t> =9 %</a:t>
                      </a:r>
                    </a:p>
                    <a:p>
                      <a:pPr algn="ctr"/>
                      <a:r>
                        <a:rPr lang="en-US" dirty="0" smtClean="0"/>
                        <a:t>r = (.09-.06)/(1+.06) ≈ .028 = 2.8%</a:t>
                      </a:r>
                      <a:endParaRPr lang="en-US" dirty="0"/>
                    </a:p>
                  </a:txBody>
                  <a:tcPr anchor="ctr"/>
                </a:tc>
                <a:tc>
                  <a:txBody>
                    <a:bodyPr/>
                    <a:lstStyle/>
                    <a:p>
                      <a:pPr algn="ctr"/>
                      <a:r>
                        <a:rPr lang="en-US" dirty="0" smtClean="0"/>
                        <a:t>r = 2%</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684139448"/>
                  </a:ext>
                </a:extLst>
              </a:tr>
            </a:tbl>
          </a:graphicData>
        </a:graphic>
      </p:graphicFrame>
      <p:sp>
        <p:nvSpPr>
          <p:cNvPr id="5" name="TextBox 4"/>
          <p:cNvSpPr txBox="1"/>
          <p:nvPr/>
        </p:nvSpPr>
        <p:spPr>
          <a:xfrm>
            <a:off x="838200" y="5774267"/>
            <a:ext cx="10515600" cy="646331"/>
          </a:xfrm>
          <a:prstGeom prst="rect">
            <a:avLst/>
          </a:prstGeom>
          <a:noFill/>
        </p:spPr>
        <p:txBody>
          <a:bodyPr wrap="square" rtlCol="0">
            <a:spAutoFit/>
          </a:bodyPr>
          <a:lstStyle/>
          <a:p>
            <a:r>
              <a:rPr lang="en-US" dirty="0" smtClean="0"/>
              <a:t>*The ideal government budget depends upon the unemployment rate.  If the unemployment rate was high, then we would want a small surplus.</a:t>
            </a:r>
            <a:endParaRPr lang="en-US" dirty="0"/>
          </a:p>
        </p:txBody>
      </p:sp>
    </p:spTree>
    <p:extLst>
      <p:ext uri="{BB962C8B-B14F-4D97-AF65-F5344CB8AC3E}">
        <p14:creationId xmlns:p14="http://schemas.microsoft.com/office/powerpoint/2010/main" xmlns="" val="129604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Situation</a:t>
            </a:r>
            <a:br>
              <a:rPr lang="en-US" dirty="0" smtClean="0"/>
            </a:br>
            <a:r>
              <a:rPr lang="en-US" dirty="0" smtClean="0"/>
              <a:t>What is the Best Fiscal Policy?</a:t>
            </a:r>
            <a:endParaRPr lang="en-US" dirty="0">
              <a:solidFill>
                <a:srgbClr val="FF0000"/>
              </a:solidFill>
            </a:endParaRPr>
          </a:p>
        </p:txBody>
      </p:sp>
      <p:sp>
        <p:nvSpPr>
          <p:cNvPr id="3" name="Content Placeholder 2"/>
          <p:cNvSpPr>
            <a:spLocks noGrp="1"/>
          </p:cNvSpPr>
          <p:nvPr>
            <p:ph idx="1"/>
          </p:nvPr>
        </p:nvSpPr>
        <p:spPr>
          <a:xfrm>
            <a:off x="893233" y="1837531"/>
            <a:ext cx="11129434" cy="435133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smtClean="0"/>
              <a:t>Price        LRAS   SRAS           </a:t>
            </a:r>
            <a:r>
              <a:rPr lang="en-US" dirty="0" err="1" smtClean="0"/>
              <a:t>i</a:t>
            </a:r>
            <a:r>
              <a:rPr lang="en-US" dirty="0" smtClean="0"/>
              <a:t>	         MS	        Desired</a:t>
            </a:r>
          </a:p>
          <a:p>
            <a:pPr marL="0" indent="0">
              <a:buNone/>
            </a:pPr>
            <a:r>
              <a:rPr lang="en-US" dirty="0" smtClean="0"/>
              <a:t>Level                                                                              expenditures          E=Y</a:t>
            </a:r>
          </a:p>
          <a:p>
            <a:pPr marL="0" indent="0">
              <a:buNone/>
            </a:pPr>
            <a:endParaRPr lang="en-US" dirty="0"/>
          </a:p>
          <a:p>
            <a:pPr marL="0" indent="0">
              <a:buNone/>
            </a:pPr>
            <a:r>
              <a:rPr lang="en-US" dirty="0" smtClean="0"/>
              <a:t>                                                                                                                        C+I+G+X</a:t>
            </a:r>
          </a:p>
          <a:p>
            <a:pPr marL="0" indent="0">
              <a:buNone/>
            </a:pPr>
            <a:r>
              <a:rPr lang="en-US" dirty="0" smtClean="0"/>
              <a:t>                                                                                                                              </a:t>
            </a:r>
            <a:endParaRPr lang="en-US" dirty="0"/>
          </a:p>
          <a:p>
            <a:pPr marL="0" indent="0">
              <a:buNone/>
            </a:pPr>
            <a:r>
              <a:rPr lang="en-US" dirty="0" smtClean="0"/>
              <a:t>                                                                                                                     </a:t>
            </a:r>
            <a:endParaRPr lang="en-US" dirty="0" smtClean="0">
              <a:solidFill>
                <a:srgbClr val="FF0000"/>
              </a:solidFill>
            </a:endParaRPr>
          </a:p>
          <a:p>
            <a:pPr marL="0" indent="0">
              <a:buNone/>
            </a:pPr>
            <a:r>
              <a:rPr lang="en-US" dirty="0"/>
              <a:t> </a:t>
            </a:r>
            <a:r>
              <a:rPr lang="en-US" dirty="0" smtClean="0"/>
              <a:t>                                AD                                               MD</a:t>
            </a:r>
          </a:p>
          <a:p>
            <a:pPr marL="0" indent="0">
              <a:buNone/>
            </a:pPr>
            <a:r>
              <a:rPr lang="en-US" dirty="0"/>
              <a:t> </a:t>
            </a:r>
            <a:r>
              <a:rPr lang="en-US" dirty="0" smtClean="0"/>
              <a:t>                     YFE         Y                                            M                                      Y</a:t>
            </a:r>
            <a:endParaRPr lang="en-US" dirty="0"/>
          </a:p>
        </p:txBody>
      </p:sp>
      <p:cxnSp>
        <p:nvCxnSpPr>
          <p:cNvPr id="5" name="Straight Connector 4"/>
          <p:cNvCxnSpPr/>
          <p:nvPr/>
        </p:nvCxnSpPr>
        <p:spPr>
          <a:xfrm>
            <a:off x="1371600" y="2506133"/>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24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42867"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090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4800" y="2523066"/>
            <a:ext cx="0"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10267" y="2980267"/>
            <a:ext cx="2099733" cy="193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04000" y="2716213"/>
            <a:ext cx="0" cy="28154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8559800" y="2980267"/>
            <a:ext cx="2616200" cy="25400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8593667" y="3759200"/>
            <a:ext cx="2760133" cy="945622"/>
          </a:xfrm>
          <a:prstGeom prst="line">
            <a:avLst/>
          </a:prstGeom>
        </p:spPr>
        <p:style>
          <a:lnRef idx="1">
            <a:schemeClr val="dk1"/>
          </a:lnRef>
          <a:fillRef idx="0">
            <a:schemeClr val="dk1"/>
          </a:fillRef>
          <a:effectRef idx="0">
            <a:schemeClr val="dk1"/>
          </a:effectRef>
          <a:fontRef idx="minor">
            <a:schemeClr val="tx1"/>
          </a:fontRef>
        </p:style>
      </p:cxnSp>
      <p:sp>
        <p:nvSpPr>
          <p:cNvPr id="22" name="Arc 21"/>
          <p:cNvSpPr/>
          <p:nvPr/>
        </p:nvSpPr>
        <p:spPr>
          <a:xfrm rot="5400000">
            <a:off x="-511704" y="687122"/>
            <a:ext cx="4410076" cy="403701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Arc 22"/>
          <p:cNvSpPr/>
          <p:nvPr/>
        </p:nvSpPr>
        <p:spPr>
          <a:xfrm rot="10800000">
            <a:off x="5825064" y="1136121"/>
            <a:ext cx="4174068" cy="398489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262546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Fiscal Policy</a:t>
            </a:r>
            <a:br>
              <a:rPr lang="en-US" dirty="0" smtClean="0"/>
            </a:br>
            <a:r>
              <a:rPr lang="en-US" dirty="0" smtClean="0">
                <a:solidFill>
                  <a:srgbClr val="FF0000"/>
                </a:solidFill>
              </a:rPr>
              <a:t>Decrease G and/or Increase T</a:t>
            </a:r>
            <a:endParaRPr lang="en-US" dirty="0">
              <a:solidFill>
                <a:srgbClr val="FF0000"/>
              </a:solidFill>
            </a:endParaRPr>
          </a:p>
        </p:txBody>
      </p:sp>
      <p:sp>
        <p:nvSpPr>
          <p:cNvPr id="3" name="Content Placeholder 2"/>
          <p:cNvSpPr>
            <a:spLocks noGrp="1"/>
          </p:cNvSpPr>
          <p:nvPr>
            <p:ph idx="1"/>
          </p:nvPr>
        </p:nvSpPr>
        <p:spPr>
          <a:xfrm>
            <a:off x="893233" y="1837531"/>
            <a:ext cx="11129434" cy="435133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smtClean="0"/>
              <a:t>Price        LRAS   SRAS           </a:t>
            </a:r>
            <a:r>
              <a:rPr lang="en-US" dirty="0" err="1" smtClean="0"/>
              <a:t>i</a:t>
            </a:r>
            <a:r>
              <a:rPr lang="en-US" dirty="0" smtClean="0"/>
              <a:t>	         MS	        Desired</a:t>
            </a:r>
          </a:p>
          <a:p>
            <a:pPr marL="0" indent="0">
              <a:buNone/>
            </a:pPr>
            <a:r>
              <a:rPr lang="en-US" dirty="0" smtClean="0"/>
              <a:t>Level                                                                              expenditures          E=Y</a:t>
            </a:r>
          </a:p>
          <a:p>
            <a:pPr marL="0" indent="0">
              <a:buNone/>
            </a:pPr>
            <a:endParaRPr lang="en-US" dirty="0"/>
          </a:p>
          <a:p>
            <a:pPr marL="0" indent="0">
              <a:buNone/>
            </a:pPr>
            <a:r>
              <a:rPr lang="en-US" dirty="0" smtClean="0"/>
              <a:t>                                                                                                                        C+I+G+X</a:t>
            </a:r>
          </a:p>
          <a:p>
            <a:pPr marL="0" indent="0">
              <a:buNone/>
            </a:pPr>
            <a:r>
              <a:rPr lang="en-US" dirty="0" smtClean="0"/>
              <a:t>                                                                                                                              </a:t>
            </a:r>
            <a:endParaRPr lang="en-US" dirty="0"/>
          </a:p>
          <a:p>
            <a:pPr marL="0" indent="0">
              <a:buNone/>
            </a:pPr>
            <a:r>
              <a:rPr lang="en-US" dirty="0" smtClean="0"/>
              <a:t>                                                                                                                     </a:t>
            </a:r>
            <a:r>
              <a:rPr lang="en-US" dirty="0" smtClean="0">
                <a:solidFill>
                  <a:srgbClr val="FF0000"/>
                </a:solidFill>
              </a:rPr>
              <a:t>C+I+G+X1</a:t>
            </a:r>
          </a:p>
          <a:p>
            <a:pPr marL="0" indent="0">
              <a:buNone/>
            </a:pPr>
            <a:r>
              <a:rPr lang="en-US" dirty="0"/>
              <a:t> </a:t>
            </a:r>
            <a:r>
              <a:rPr lang="en-US" dirty="0" smtClean="0"/>
              <a:t>                      </a:t>
            </a:r>
            <a:r>
              <a:rPr lang="en-US" dirty="0" smtClean="0">
                <a:solidFill>
                  <a:srgbClr val="FF0000"/>
                </a:solidFill>
              </a:rPr>
              <a:t>AD1</a:t>
            </a:r>
            <a:r>
              <a:rPr lang="en-US" dirty="0" smtClean="0"/>
              <a:t>     AD                </a:t>
            </a:r>
            <a:r>
              <a:rPr lang="en-US" dirty="0" smtClean="0">
                <a:solidFill>
                  <a:srgbClr val="FF0000"/>
                </a:solidFill>
              </a:rPr>
              <a:t>MD1</a:t>
            </a:r>
            <a:r>
              <a:rPr lang="en-US" dirty="0" smtClean="0"/>
              <a:t>                     MD</a:t>
            </a:r>
          </a:p>
          <a:p>
            <a:pPr marL="0" indent="0">
              <a:buNone/>
            </a:pPr>
            <a:r>
              <a:rPr lang="en-US" dirty="0"/>
              <a:t> </a:t>
            </a:r>
            <a:r>
              <a:rPr lang="en-US" dirty="0" smtClean="0"/>
              <a:t>                     YFE         Y                                            M                                      Y</a:t>
            </a:r>
            <a:endParaRPr lang="en-US" dirty="0"/>
          </a:p>
        </p:txBody>
      </p:sp>
      <p:cxnSp>
        <p:nvCxnSpPr>
          <p:cNvPr id="5" name="Straight Connector 4"/>
          <p:cNvCxnSpPr/>
          <p:nvPr/>
        </p:nvCxnSpPr>
        <p:spPr>
          <a:xfrm>
            <a:off x="1371600" y="2506133"/>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24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42867"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090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4800" y="2523066"/>
            <a:ext cx="0"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10267" y="2980267"/>
            <a:ext cx="2099733" cy="193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04000" y="2716213"/>
            <a:ext cx="0" cy="28154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8559800" y="2980267"/>
            <a:ext cx="2616200" cy="25400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8593667" y="3759200"/>
            <a:ext cx="2760133" cy="945622"/>
          </a:xfrm>
          <a:prstGeom prst="line">
            <a:avLst/>
          </a:prstGeom>
        </p:spPr>
        <p:style>
          <a:lnRef idx="1">
            <a:schemeClr val="dk1"/>
          </a:lnRef>
          <a:fillRef idx="0">
            <a:schemeClr val="dk1"/>
          </a:fillRef>
          <a:effectRef idx="0">
            <a:schemeClr val="dk1"/>
          </a:effectRef>
          <a:fontRef idx="minor">
            <a:schemeClr val="tx1"/>
          </a:fontRef>
        </p:style>
      </p:cxnSp>
      <p:sp>
        <p:nvSpPr>
          <p:cNvPr id="22" name="Arc 21"/>
          <p:cNvSpPr/>
          <p:nvPr/>
        </p:nvSpPr>
        <p:spPr>
          <a:xfrm rot="5400000">
            <a:off x="-511704" y="687122"/>
            <a:ext cx="4410076" cy="403701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Arc 22"/>
          <p:cNvSpPr/>
          <p:nvPr/>
        </p:nvSpPr>
        <p:spPr>
          <a:xfrm rot="10800000">
            <a:off x="5825064" y="1136121"/>
            <a:ext cx="4174068" cy="398489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5" name="Straight Connector 24"/>
          <p:cNvCxnSpPr/>
          <p:nvPr/>
        </p:nvCxnSpPr>
        <p:spPr>
          <a:xfrm>
            <a:off x="1574800" y="3318933"/>
            <a:ext cx="1879600" cy="18020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593667" y="3979333"/>
            <a:ext cx="2810932" cy="9313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0800000">
            <a:off x="5346699" y="1239044"/>
            <a:ext cx="4174068" cy="3984890"/>
          </a:xfrm>
          <a:prstGeom prst="arc">
            <a:avLst/>
          </a:prstGeom>
          <a:ln>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32" name="Straight Arrow Connector 31"/>
          <p:cNvCxnSpPr/>
          <p:nvPr/>
        </p:nvCxnSpPr>
        <p:spPr>
          <a:xfrm flipH="1">
            <a:off x="2184400" y="3606800"/>
            <a:ext cx="186267" cy="152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723464" y="4030133"/>
            <a:ext cx="351368" cy="2201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356850" y="4123928"/>
            <a:ext cx="55032" cy="1263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79371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4401085"/>
              </p:ext>
            </p:extLst>
          </p:nvPr>
        </p:nvGraphicFramePr>
        <p:xfrm>
          <a:off x="838200" y="365125"/>
          <a:ext cx="10515600" cy="512127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517916905"/>
                    </a:ext>
                  </a:extLst>
                </a:gridCol>
                <a:gridCol w="2103120">
                  <a:extLst>
                    <a:ext uri="{9D8B030D-6E8A-4147-A177-3AD203B41FA5}">
                      <a16:colId xmlns:a16="http://schemas.microsoft.com/office/drawing/2014/main" xmlns="" val="4027869919"/>
                    </a:ext>
                  </a:extLst>
                </a:gridCol>
                <a:gridCol w="2103120">
                  <a:extLst>
                    <a:ext uri="{9D8B030D-6E8A-4147-A177-3AD203B41FA5}">
                      <a16:colId xmlns:a16="http://schemas.microsoft.com/office/drawing/2014/main" xmlns="" val="332677580"/>
                    </a:ext>
                  </a:extLst>
                </a:gridCol>
                <a:gridCol w="2103120">
                  <a:extLst>
                    <a:ext uri="{9D8B030D-6E8A-4147-A177-3AD203B41FA5}">
                      <a16:colId xmlns:a16="http://schemas.microsoft.com/office/drawing/2014/main" xmlns="" val="3397898979"/>
                    </a:ext>
                  </a:extLst>
                </a:gridCol>
                <a:gridCol w="2103120">
                  <a:extLst>
                    <a:ext uri="{9D8B030D-6E8A-4147-A177-3AD203B41FA5}">
                      <a16:colId xmlns:a16="http://schemas.microsoft.com/office/drawing/2014/main" xmlns="" val="3903845438"/>
                    </a:ext>
                  </a:extLst>
                </a:gridCol>
              </a:tblGrid>
              <a:tr h="1024255">
                <a:tc>
                  <a:txBody>
                    <a:bodyPr/>
                    <a:lstStyle/>
                    <a:p>
                      <a:pPr algn="ctr"/>
                      <a:r>
                        <a:rPr lang="en-US" dirty="0" smtClean="0"/>
                        <a:t>Variable</a:t>
                      </a:r>
                      <a:endParaRPr lang="en-US" dirty="0"/>
                    </a:p>
                  </a:txBody>
                  <a:tcPr anchor="ctr"/>
                </a:tc>
                <a:tc>
                  <a:txBody>
                    <a:bodyPr/>
                    <a:lstStyle/>
                    <a:p>
                      <a:pPr algn="ctr"/>
                      <a:r>
                        <a:rPr lang="en-US" dirty="0" smtClean="0"/>
                        <a:t>Actual</a:t>
                      </a:r>
                      <a:endParaRPr lang="en-US" dirty="0"/>
                    </a:p>
                  </a:txBody>
                  <a:tcPr anchor="ctr"/>
                </a:tc>
                <a:tc>
                  <a:txBody>
                    <a:bodyPr/>
                    <a:lstStyle/>
                    <a:p>
                      <a:pPr algn="ctr"/>
                      <a:r>
                        <a:rPr lang="en-US" dirty="0" smtClean="0"/>
                        <a:t>Ideal</a:t>
                      </a:r>
                      <a:endParaRPr lang="en-US" dirty="0"/>
                    </a:p>
                  </a:txBody>
                  <a:tcPr anchor="ctr"/>
                </a:tc>
                <a:tc>
                  <a:txBody>
                    <a:bodyPr/>
                    <a:lstStyle/>
                    <a:p>
                      <a:pPr algn="ctr"/>
                      <a:r>
                        <a:rPr lang="en-US" dirty="0" smtClean="0"/>
                        <a:t>Fiscal Policy</a:t>
                      </a:r>
                      <a:endParaRPr lang="en-US" dirty="0"/>
                    </a:p>
                  </a:txBody>
                  <a:tcPr anchor="ctr"/>
                </a:tc>
                <a:tc>
                  <a:txBody>
                    <a:bodyPr/>
                    <a:lstStyle/>
                    <a:p>
                      <a:pPr algn="ctr"/>
                      <a:r>
                        <a:rPr lang="en-US" dirty="0" smtClean="0"/>
                        <a:t>Monetary Policy</a:t>
                      </a:r>
                      <a:endParaRPr lang="en-US" dirty="0"/>
                    </a:p>
                  </a:txBody>
                  <a:tcPr anchor="ctr"/>
                </a:tc>
                <a:extLst>
                  <a:ext uri="{0D108BD9-81ED-4DB2-BD59-A6C34878D82A}">
                    <a16:rowId xmlns:a16="http://schemas.microsoft.com/office/drawing/2014/main" xmlns="" val="944432053"/>
                  </a:ext>
                </a:extLst>
              </a:tr>
              <a:tr h="1024255">
                <a:tc>
                  <a:txBody>
                    <a:bodyPr/>
                    <a:lstStyle/>
                    <a:p>
                      <a:pPr algn="ctr"/>
                      <a:r>
                        <a:rPr lang="en-US" dirty="0" smtClean="0"/>
                        <a:t>Unemployment rate</a:t>
                      </a:r>
                      <a:endParaRPr lang="en-US" dirty="0"/>
                    </a:p>
                  </a:txBody>
                  <a:tcPr anchor="ctr"/>
                </a:tc>
                <a:tc>
                  <a:txBody>
                    <a:bodyPr/>
                    <a:lstStyle/>
                    <a:p>
                      <a:pPr algn="ctr"/>
                      <a:r>
                        <a:rPr lang="en-US" dirty="0" smtClean="0"/>
                        <a:t>4.1%</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Increased </a:t>
                      </a:r>
                      <a:r>
                        <a:rPr lang="en-US" dirty="0" smtClean="0">
                          <a:sym typeface="Webdings" panose="05030102010509060703" pitchFamily="18" charset="2"/>
                        </a:rPr>
                        <a:t></a:t>
                      </a: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746357750"/>
                  </a:ext>
                </a:extLst>
              </a:tr>
              <a:tr h="1024255">
                <a:tc>
                  <a:txBody>
                    <a:bodyPr/>
                    <a:lstStyle/>
                    <a:p>
                      <a:pPr algn="ctr"/>
                      <a:r>
                        <a:rPr lang="en-US" dirty="0" smtClean="0"/>
                        <a:t>Inflation (our</a:t>
                      </a:r>
                      <a:r>
                        <a:rPr lang="en-US" baseline="0" dirty="0" smtClean="0"/>
                        <a:t> big problem)</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Decreased</a:t>
                      </a:r>
                      <a:r>
                        <a:rPr lang="en-US" dirty="0" smtClean="0">
                          <a:sym typeface="Webdings" panose="05030102010509060703" pitchFamily="18" charset="2"/>
                        </a:rPr>
                        <a:t></a:t>
                      </a: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765068390"/>
                  </a:ext>
                </a:extLst>
              </a:tr>
              <a:tr h="1024255">
                <a:tc>
                  <a:txBody>
                    <a:bodyPr/>
                    <a:lstStyle/>
                    <a:p>
                      <a:pPr algn="ctr"/>
                      <a:r>
                        <a:rPr lang="en-US" dirty="0" smtClean="0"/>
                        <a:t>Government</a:t>
                      </a:r>
                      <a:r>
                        <a:rPr lang="en-US" baseline="0" dirty="0" smtClean="0"/>
                        <a:t> deficit Government debt</a:t>
                      </a:r>
                      <a:endParaRPr lang="en-US" dirty="0"/>
                    </a:p>
                  </a:txBody>
                  <a:tcPr anchor="ctr"/>
                </a:tc>
                <a:tc>
                  <a:txBody>
                    <a:bodyPr/>
                    <a:lstStyle/>
                    <a:p>
                      <a:pPr algn="ctr"/>
                      <a:r>
                        <a:rPr lang="en-US" dirty="0" smtClean="0"/>
                        <a:t>Small deficit</a:t>
                      </a:r>
                    </a:p>
                    <a:p>
                      <a:pPr algn="ctr"/>
                      <a:r>
                        <a:rPr lang="en-US" dirty="0" smtClean="0"/>
                        <a:t>Medium debt</a:t>
                      </a:r>
                      <a:endParaRPr lang="en-US" dirty="0"/>
                    </a:p>
                  </a:txBody>
                  <a:tcPr anchor="ctr"/>
                </a:tc>
                <a:tc>
                  <a:txBody>
                    <a:bodyPr/>
                    <a:lstStyle/>
                    <a:p>
                      <a:pPr algn="ctr"/>
                      <a:r>
                        <a:rPr lang="en-US" dirty="0" smtClean="0"/>
                        <a:t>Small surplus*</a:t>
                      </a:r>
                    </a:p>
                    <a:p>
                      <a:pPr algn="ctr"/>
                      <a:r>
                        <a:rPr lang="en-US" dirty="0" smtClean="0"/>
                        <a:t>Small</a:t>
                      </a:r>
                      <a:r>
                        <a:rPr lang="en-US" baseline="0" dirty="0" smtClean="0"/>
                        <a:t> debt</a:t>
                      </a:r>
                      <a:endParaRPr lang="en-US" dirty="0"/>
                    </a:p>
                  </a:txBody>
                  <a:tcPr anchor="ctr"/>
                </a:tc>
                <a:tc>
                  <a:txBody>
                    <a:bodyPr/>
                    <a:lstStyle/>
                    <a:p>
                      <a:pPr algn="ctr"/>
                      <a:r>
                        <a:rPr lang="en-US" smtClean="0"/>
                        <a:t>Smaller </a:t>
                      </a:r>
                      <a:r>
                        <a:rPr lang="en-US" smtClean="0"/>
                        <a:t>deficit</a:t>
                      </a:r>
                      <a:r>
                        <a:rPr lang="en-US" smtClean="0">
                          <a:sym typeface="Webdings" panose="05030102010509060703" pitchFamily="18" charset="2"/>
                        </a:rPr>
                        <a:t></a:t>
                      </a:r>
                      <a:endParaRPr lang="en-US" dirty="0" smtClean="0">
                        <a:sym typeface="Webdings" panose="05030102010509060703" pitchFamily="18" charset="2"/>
                      </a:endParaRPr>
                    </a:p>
                    <a:p>
                      <a:pPr algn="ctr"/>
                      <a:r>
                        <a:rPr lang="en-US" dirty="0" smtClean="0">
                          <a:sym typeface="Webdings" panose="05030102010509060703" pitchFamily="18" charset="2"/>
                        </a:rPr>
                        <a:t>Bigger debt </a:t>
                      </a: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25102537"/>
                  </a:ext>
                </a:extLst>
              </a:tr>
              <a:tr h="1024255">
                <a:tc>
                  <a:txBody>
                    <a:bodyPr/>
                    <a:lstStyle/>
                    <a:p>
                      <a:pPr algn="ctr"/>
                      <a:r>
                        <a:rPr lang="en-US" dirty="0" smtClean="0"/>
                        <a:t>Nominal interest rate</a:t>
                      </a:r>
                      <a:endParaRPr lang="en-US" dirty="0"/>
                    </a:p>
                  </a:txBody>
                  <a:tcPr anchor="ctr"/>
                </a:tc>
                <a:tc>
                  <a:txBody>
                    <a:bodyPr/>
                    <a:lstStyle/>
                    <a:p>
                      <a:pPr algn="ctr"/>
                      <a:r>
                        <a:rPr lang="en-US" dirty="0" err="1" smtClean="0"/>
                        <a:t>i</a:t>
                      </a:r>
                      <a:r>
                        <a:rPr lang="en-US" dirty="0" smtClean="0"/>
                        <a:t> =9 %</a:t>
                      </a:r>
                    </a:p>
                    <a:p>
                      <a:pPr algn="ctr"/>
                      <a:r>
                        <a:rPr lang="en-US" dirty="0" smtClean="0"/>
                        <a:t>r = (.09-.06)/(1+.06) ≈ .028 = 2.8%</a:t>
                      </a:r>
                      <a:endParaRPr lang="en-US" dirty="0"/>
                    </a:p>
                  </a:txBody>
                  <a:tcPr anchor="ctr"/>
                </a:tc>
                <a:tc>
                  <a:txBody>
                    <a:bodyPr/>
                    <a:lstStyle/>
                    <a:p>
                      <a:pPr algn="ctr"/>
                      <a:r>
                        <a:rPr lang="en-US" dirty="0" smtClean="0"/>
                        <a:t>r = 2%</a:t>
                      </a:r>
                      <a:endParaRPr lang="en-US" dirty="0"/>
                    </a:p>
                  </a:txBody>
                  <a:tcPr anchor="ctr"/>
                </a:tc>
                <a:tc>
                  <a:txBody>
                    <a:bodyPr/>
                    <a:lstStyle/>
                    <a:p>
                      <a:pPr algn="ctr"/>
                      <a:r>
                        <a:rPr lang="en-US" dirty="0" smtClean="0"/>
                        <a:t>Smaller</a:t>
                      </a:r>
                      <a:r>
                        <a:rPr lang="en-US" dirty="0" smtClean="0">
                          <a:sym typeface="Webdings" panose="05030102010509060703" pitchFamily="18" charset="2"/>
                        </a:rPr>
                        <a:t></a:t>
                      </a: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3684139448"/>
                  </a:ext>
                </a:extLst>
              </a:tr>
            </a:tbl>
          </a:graphicData>
        </a:graphic>
      </p:graphicFrame>
      <p:sp>
        <p:nvSpPr>
          <p:cNvPr id="5" name="TextBox 4"/>
          <p:cNvSpPr txBox="1"/>
          <p:nvPr/>
        </p:nvSpPr>
        <p:spPr>
          <a:xfrm>
            <a:off x="838200" y="5774267"/>
            <a:ext cx="10515600" cy="646331"/>
          </a:xfrm>
          <a:prstGeom prst="rect">
            <a:avLst/>
          </a:prstGeom>
          <a:noFill/>
        </p:spPr>
        <p:txBody>
          <a:bodyPr wrap="square" rtlCol="0">
            <a:spAutoFit/>
          </a:bodyPr>
          <a:lstStyle/>
          <a:p>
            <a:r>
              <a:rPr lang="en-US" dirty="0" smtClean="0"/>
              <a:t>The fiscal policy results are because we cut spending or increased taxes.  That may not be the best policy on the exam.  Make sure you understand why they changed as described.</a:t>
            </a:r>
            <a:endParaRPr lang="en-US" dirty="0"/>
          </a:p>
        </p:txBody>
      </p:sp>
    </p:spTree>
    <p:extLst>
      <p:ext uri="{BB962C8B-B14F-4D97-AF65-F5344CB8AC3E}">
        <p14:creationId xmlns:p14="http://schemas.microsoft.com/office/powerpoint/2010/main" xmlns="" val="283027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Situation</a:t>
            </a:r>
            <a:br>
              <a:rPr lang="en-US" dirty="0" smtClean="0"/>
            </a:br>
            <a:r>
              <a:rPr lang="en-US" dirty="0" smtClean="0"/>
              <a:t>What is the Best Monetary Policy?</a:t>
            </a:r>
            <a:endParaRPr lang="en-US" dirty="0">
              <a:solidFill>
                <a:srgbClr val="FF0000"/>
              </a:solidFill>
            </a:endParaRPr>
          </a:p>
        </p:txBody>
      </p:sp>
      <p:sp>
        <p:nvSpPr>
          <p:cNvPr id="3" name="Content Placeholder 2"/>
          <p:cNvSpPr>
            <a:spLocks noGrp="1"/>
          </p:cNvSpPr>
          <p:nvPr>
            <p:ph idx="1"/>
          </p:nvPr>
        </p:nvSpPr>
        <p:spPr>
          <a:xfrm>
            <a:off x="893233" y="1837531"/>
            <a:ext cx="11129434" cy="435133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smtClean="0"/>
              <a:t>Price        LRAS   SRAS           </a:t>
            </a:r>
            <a:r>
              <a:rPr lang="en-US" dirty="0" err="1" smtClean="0"/>
              <a:t>i</a:t>
            </a:r>
            <a:r>
              <a:rPr lang="en-US" dirty="0" smtClean="0"/>
              <a:t>	         MS	        Desired</a:t>
            </a:r>
          </a:p>
          <a:p>
            <a:pPr marL="0" indent="0">
              <a:buNone/>
            </a:pPr>
            <a:r>
              <a:rPr lang="en-US" dirty="0" smtClean="0"/>
              <a:t>Level                                                                              expenditures          E=Y</a:t>
            </a:r>
          </a:p>
          <a:p>
            <a:pPr marL="0" indent="0">
              <a:buNone/>
            </a:pPr>
            <a:endParaRPr lang="en-US" dirty="0"/>
          </a:p>
          <a:p>
            <a:pPr marL="0" indent="0">
              <a:buNone/>
            </a:pPr>
            <a:r>
              <a:rPr lang="en-US" dirty="0" smtClean="0"/>
              <a:t>                                                                                                                        C+I+G+X</a:t>
            </a:r>
          </a:p>
          <a:p>
            <a:pPr marL="0" indent="0">
              <a:buNone/>
            </a:pPr>
            <a:r>
              <a:rPr lang="en-US" dirty="0" smtClean="0"/>
              <a:t>                                                                                                                              </a:t>
            </a:r>
            <a:endParaRPr lang="en-US" dirty="0"/>
          </a:p>
          <a:p>
            <a:pPr marL="0" indent="0">
              <a:buNone/>
            </a:pPr>
            <a:r>
              <a:rPr lang="en-US" dirty="0" smtClean="0"/>
              <a:t>                                                                                                                     </a:t>
            </a:r>
            <a:endParaRPr lang="en-US" dirty="0" smtClean="0">
              <a:solidFill>
                <a:srgbClr val="FF0000"/>
              </a:solidFill>
            </a:endParaRPr>
          </a:p>
          <a:p>
            <a:pPr marL="0" indent="0">
              <a:buNone/>
            </a:pPr>
            <a:r>
              <a:rPr lang="en-US" dirty="0"/>
              <a:t> </a:t>
            </a:r>
            <a:r>
              <a:rPr lang="en-US" dirty="0" smtClean="0"/>
              <a:t>                                AD                                               MD</a:t>
            </a:r>
          </a:p>
          <a:p>
            <a:pPr marL="0" indent="0">
              <a:buNone/>
            </a:pPr>
            <a:r>
              <a:rPr lang="en-US" dirty="0"/>
              <a:t> </a:t>
            </a:r>
            <a:r>
              <a:rPr lang="en-US" dirty="0" smtClean="0"/>
              <a:t>                     YFE         Y                                            M                                      Y</a:t>
            </a:r>
            <a:endParaRPr lang="en-US" dirty="0"/>
          </a:p>
        </p:txBody>
      </p:sp>
      <p:cxnSp>
        <p:nvCxnSpPr>
          <p:cNvPr id="5" name="Straight Connector 4"/>
          <p:cNvCxnSpPr/>
          <p:nvPr/>
        </p:nvCxnSpPr>
        <p:spPr>
          <a:xfrm>
            <a:off x="1371600" y="2506133"/>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24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42867"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090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4800" y="2523066"/>
            <a:ext cx="0"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10267" y="2980267"/>
            <a:ext cx="2099733" cy="193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04000" y="2716213"/>
            <a:ext cx="0" cy="28154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8559800" y="2980267"/>
            <a:ext cx="2616200" cy="25400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8593667" y="3759200"/>
            <a:ext cx="2760133" cy="945622"/>
          </a:xfrm>
          <a:prstGeom prst="line">
            <a:avLst/>
          </a:prstGeom>
        </p:spPr>
        <p:style>
          <a:lnRef idx="1">
            <a:schemeClr val="dk1"/>
          </a:lnRef>
          <a:fillRef idx="0">
            <a:schemeClr val="dk1"/>
          </a:fillRef>
          <a:effectRef idx="0">
            <a:schemeClr val="dk1"/>
          </a:effectRef>
          <a:fontRef idx="minor">
            <a:schemeClr val="tx1"/>
          </a:fontRef>
        </p:style>
      </p:cxnSp>
      <p:sp>
        <p:nvSpPr>
          <p:cNvPr id="22" name="Arc 21"/>
          <p:cNvSpPr/>
          <p:nvPr/>
        </p:nvSpPr>
        <p:spPr>
          <a:xfrm rot="5400000">
            <a:off x="-511704" y="687122"/>
            <a:ext cx="4410076" cy="403701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Arc 22"/>
          <p:cNvSpPr/>
          <p:nvPr/>
        </p:nvSpPr>
        <p:spPr>
          <a:xfrm rot="10800000">
            <a:off x="5825064" y="1136121"/>
            <a:ext cx="4174068" cy="398489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1323128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Monetary Policy</a:t>
            </a:r>
            <a:br>
              <a:rPr lang="en-US" dirty="0" smtClean="0"/>
            </a:br>
            <a:r>
              <a:rPr lang="en-US" dirty="0" smtClean="0">
                <a:solidFill>
                  <a:srgbClr val="FF0000"/>
                </a:solidFill>
              </a:rPr>
              <a:t>Decrease M</a:t>
            </a:r>
            <a:endParaRPr lang="en-US" dirty="0">
              <a:solidFill>
                <a:srgbClr val="FF0000"/>
              </a:solidFill>
            </a:endParaRPr>
          </a:p>
        </p:txBody>
      </p:sp>
      <p:sp>
        <p:nvSpPr>
          <p:cNvPr id="3" name="Content Placeholder 2"/>
          <p:cNvSpPr>
            <a:spLocks noGrp="1"/>
          </p:cNvSpPr>
          <p:nvPr>
            <p:ph idx="1"/>
          </p:nvPr>
        </p:nvSpPr>
        <p:spPr>
          <a:xfrm>
            <a:off x="893233" y="1837531"/>
            <a:ext cx="11129434" cy="4351338"/>
          </a:xfrm>
          <a:ln>
            <a:solidFill>
              <a:srgbClr val="FF0000"/>
            </a:solid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smtClean="0"/>
              <a:t>Price        LRAS   SRAS           </a:t>
            </a:r>
            <a:r>
              <a:rPr lang="en-US" dirty="0" err="1" smtClean="0"/>
              <a:t>i</a:t>
            </a:r>
            <a:r>
              <a:rPr lang="en-US" dirty="0" smtClean="0"/>
              <a:t>	         MS	        Desired</a:t>
            </a:r>
          </a:p>
          <a:p>
            <a:pPr marL="0" indent="0">
              <a:buNone/>
            </a:pPr>
            <a:r>
              <a:rPr lang="en-US" dirty="0" smtClean="0"/>
              <a:t>Level                                                  </a:t>
            </a:r>
            <a:r>
              <a:rPr lang="en-US" dirty="0" smtClean="0">
                <a:solidFill>
                  <a:srgbClr val="FF0000"/>
                </a:solidFill>
              </a:rPr>
              <a:t>MS1</a:t>
            </a:r>
            <a:r>
              <a:rPr lang="en-US" dirty="0" smtClean="0"/>
              <a:t>                    expenditures          E=Y</a:t>
            </a:r>
          </a:p>
          <a:p>
            <a:pPr marL="0" indent="0">
              <a:buNone/>
            </a:pPr>
            <a:endParaRPr lang="en-US" dirty="0"/>
          </a:p>
          <a:p>
            <a:pPr marL="0" indent="0">
              <a:buNone/>
            </a:pPr>
            <a:r>
              <a:rPr lang="en-US" dirty="0" smtClean="0"/>
              <a:t>                                                                                                                        C+I+G+X</a:t>
            </a:r>
          </a:p>
          <a:p>
            <a:pPr marL="0" indent="0">
              <a:buNone/>
            </a:pPr>
            <a:r>
              <a:rPr lang="en-US" dirty="0" smtClean="0"/>
              <a:t>                                                                                                                              </a:t>
            </a:r>
            <a:endParaRPr lang="en-US" dirty="0"/>
          </a:p>
          <a:p>
            <a:pPr marL="0" indent="0">
              <a:buNone/>
            </a:pPr>
            <a:r>
              <a:rPr lang="en-US" dirty="0" smtClean="0"/>
              <a:t>                                                                                                                     </a:t>
            </a:r>
            <a:r>
              <a:rPr lang="en-US" dirty="0" smtClean="0">
                <a:solidFill>
                  <a:srgbClr val="FF0000"/>
                </a:solidFill>
              </a:rPr>
              <a:t>C+I+G+X1</a:t>
            </a:r>
          </a:p>
          <a:p>
            <a:pPr marL="0" indent="0">
              <a:buNone/>
            </a:pPr>
            <a:r>
              <a:rPr lang="en-US" dirty="0"/>
              <a:t> </a:t>
            </a:r>
            <a:r>
              <a:rPr lang="en-US" dirty="0" smtClean="0"/>
              <a:t>                      </a:t>
            </a:r>
            <a:r>
              <a:rPr lang="en-US" dirty="0" smtClean="0">
                <a:solidFill>
                  <a:srgbClr val="FF0000"/>
                </a:solidFill>
              </a:rPr>
              <a:t>AD1</a:t>
            </a:r>
            <a:r>
              <a:rPr lang="en-US" dirty="0" smtClean="0"/>
              <a:t>     AD                </a:t>
            </a:r>
            <a:r>
              <a:rPr lang="en-US" dirty="0">
                <a:solidFill>
                  <a:srgbClr val="FF0000"/>
                </a:solidFill>
              </a:rPr>
              <a:t> </a:t>
            </a:r>
            <a:r>
              <a:rPr lang="en-US" dirty="0" smtClean="0">
                <a:solidFill>
                  <a:srgbClr val="FF0000"/>
                </a:solidFill>
              </a:rPr>
              <a:t>     </a:t>
            </a:r>
            <a:r>
              <a:rPr lang="en-US" dirty="0" smtClean="0"/>
              <a:t>                     MD</a:t>
            </a:r>
          </a:p>
          <a:p>
            <a:pPr marL="0" indent="0">
              <a:buNone/>
            </a:pPr>
            <a:r>
              <a:rPr lang="en-US" dirty="0"/>
              <a:t> </a:t>
            </a:r>
            <a:r>
              <a:rPr lang="en-US" dirty="0" smtClean="0"/>
              <a:t>                     YFE         Y                                            M                                      Y</a:t>
            </a:r>
            <a:endParaRPr lang="en-US" dirty="0"/>
          </a:p>
        </p:txBody>
      </p:sp>
      <p:cxnSp>
        <p:nvCxnSpPr>
          <p:cNvPr id="5" name="Straight Connector 4"/>
          <p:cNvCxnSpPr/>
          <p:nvPr/>
        </p:nvCxnSpPr>
        <p:spPr>
          <a:xfrm>
            <a:off x="1371600" y="2506133"/>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24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42867"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090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4800" y="2523066"/>
            <a:ext cx="0"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10267" y="2980267"/>
            <a:ext cx="2099733" cy="193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04000" y="2716213"/>
            <a:ext cx="0" cy="28154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8559800" y="2980267"/>
            <a:ext cx="2616200" cy="25400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8593667" y="3759200"/>
            <a:ext cx="2760133" cy="945622"/>
          </a:xfrm>
          <a:prstGeom prst="line">
            <a:avLst/>
          </a:prstGeom>
        </p:spPr>
        <p:style>
          <a:lnRef idx="1">
            <a:schemeClr val="dk1"/>
          </a:lnRef>
          <a:fillRef idx="0">
            <a:schemeClr val="dk1"/>
          </a:fillRef>
          <a:effectRef idx="0">
            <a:schemeClr val="dk1"/>
          </a:effectRef>
          <a:fontRef idx="minor">
            <a:schemeClr val="tx1"/>
          </a:fontRef>
        </p:style>
      </p:cxnSp>
      <p:sp>
        <p:nvSpPr>
          <p:cNvPr id="22" name="Arc 21"/>
          <p:cNvSpPr/>
          <p:nvPr/>
        </p:nvSpPr>
        <p:spPr>
          <a:xfrm rot="5400000">
            <a:off x="-511704" y="687122"/>
            <a:ext cx="4410076" cy="403701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Arc 22"/>
          <p:cNvSpPr/>
          <p:nvPr/>
        </p:nvSpPr>
        <p:spPr>
          <a:xfrm rot="10800000">
            <a:off x="5825064" y="1136121"/>
            <a:ext cx="4174068" cy="398489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5" name="Straight Connector 24"/>
          <p:cNvCxnSpPr/>
          <p:nvPr/>
        </p:nvCxnSpPr>
        <p:spPr>
          <a:xfrm>
            <a:off x="1574800" y="3318933"/>
            <a:ext cx="1879600" cy="18020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593667" y="3979333"/>
            <a:ext cx="2810932" cy="9313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184400" y="3606800"/>
            <a:ext cx="186267" cy="152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256867" y="3716867"/>
            <a:ext cx="313265" cy="42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356850" y="4123928"/>
            <a:ext cx="55032" cy="1263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261100" y="2716213"/>
            <a:ext cx="0" cy="2815431"/>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61572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41975824"/>
              </p:ext>
            </p:extLst>
          </p:nvPr>
        </p:nvGraphicFramePr>
        <p:xfrm>
          <a:off x="838200" y="365125"/>
          <a:ext cx="10515600" cy="512127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517916905"/>
                    </a:ext>
                  </a:extLst>
                </a:gridCol>
                <a:gridCol w="2103120">
                  <a:extLst>
                    <a:ext uri="{9D8B030D-6E8A-4147-A177-3AD203B41FA5}">
                      <a16:colId xmlns:a16="http://schemas.microsoft.com/office/drawing/2014/main" xmlns="" val="4027869919"/>
                    </a:ext>
                  </a:extLst>
                </a:gridCol>
                <a:gridCol w="2103120">
                  <a:extLst>
                    <a:ext uri="{9D8B030D-6E8A-4147-A177-3AD203B41FA5}">
                      <a16:colId xmlns:a16="http://schemas.microsoft.com/office/drawing/2014/main" xmlns="" val="332677580"/>
                    </a:ext>
                  </a:extLst>
                </a:gridCol>
                <a:gridCol w="2103120">
                  <a:extLst>
                    <a:ext uri="{9D8B030D-6E8A-4147-A177-3AD203B41FA5}">
                      <a16:colId xmlns:a16="http://schemas.microsoft.com/office/drawing/2014/main" xmlns="" val="3397898979"/>
                    </a:ext>
                  </a:extLst>
                </a:gridCol>
                <a:gridCol w="2103120">
                  <a:extLst>
                    <a:ext uri="{9D8B030D-6E8A-4147-A177-3AD203B41FA5}">
                      <a16:colId xmlns:a16="http://schemas.microsoft.com/office/drawing/2014/main" xmlns="" val="3903845438"/>
                    </a:ext>
                  </a:extLst>
                </a:gridCol>
              </a:tblGrid>
              <a:tr h="1024255">
                <a:tc>
                  <a:txBody>
                    <a:bodyPr/>
                    <a:lstStyle/>
                    <a:p>
                      <a:pPr algn="ctr"/>
                      <a:r>
                        <a:rPr lang="en-US" dirty="0" smtClean="0"/>
                        <a:t>Variable</a:t>
                      </a:r>
                      <a:endParaRPr lang="en-US" dirty="0"/>
                    </a:p>
                  </a:txBody>
                  <a:tcPr anchor="ctr"/>
                </a:tc>
                <a:tc>
                  <a:txBody>
                    <a:bodyPr/>
                    <a:lstStyle/>
                    <a:p>
                      <a:pPr algn="ctr"/>
                      <a:r>
                        <a:rPr lang="en-US" dirty="0" smtClean="0"/>
                        <a:t>Actual</a:t>
                      </a:r>
                      <a:endParaRPr lang="en-US" dirty="0"/>
                    </a:p>
                  </a:txBody>
                  <a:tcPr anchor="ctr"/>
                </a:tc>
                <a:tc>
                  <a:txBody>
                    <a:bodyPr/>
                    <a:lstStyle/>
                    <a:p>
                      <a:pPr algn="ctr"/>
                      <a:r>
                        <a:rPr lang="en-US" dirty="0" smtClean="0"/>
                        <a:t>Ideal</a:t>
                      </a:r>
                      <a:endParaRPr lang="en-US" dirty="0"/>
                    </a:p>
                  </a:txBody>
                  <a:tcPr anchor="ctr"/>
                </a:tc>
                <a:tc>
                  <a:txBody>
                    <a:bodyPr/>
                    <a:lstStyle/>
                    <a:p>
                      <a:pPr algn="ctr"/>
                      <a:r>
                        <a:rPr lang="en-US" dirty="0" smtClean="0"/>
                        <a:t>Fiscal Policy</a:t>
                      </a:r>
                      <a:endParaRPr lang="en-US" dirty="0"/>
                    </a:p>
                  </a:txBody>
                  <a:tcPr anchor="ctr"/>
                </a:tc>
                <a:tc>
                  <a:txBody>
                    <a:bodyPr/>
                    <a:lstStyle/>
                    <a:p>
                      <a:pPr algn="ctr"/>
                      <a:r>
                        <a:rPr lang="en-US" dirty="0" smtClean="0"/>
                        <a:t>Monetary Policy</a:t>
                      </a:r>
                      <a:endParaRPr lang="en-US" dirty="0"/>
                    </a:p>
                  </a:txBody>
                  <a:tcPr anchor="ctr"/>
                </a:tc>
                <a:extLst>
                  <a:ext uri="{0D108BD9-81ED-4DB2-BD59-A6C34878D82A}">
                    <a16:rowId xmlns:a16="http://schemas.microsoft.com/office/drawing/2014/main" xmlns="" val="944432053"/>
                  </a:ext>
                </a:extLst>
              </a:tr>
              <a:tr h="1024255">
                <a:tc>
                  <a:txBody>
                    <a:bodyPr/>
                    <a:lstStyle/>
                    <a:p>
                      <a:pPr algn="ctr"/>
                      <a:r>
                        <a:rPr lang="en-US" dirty="0" smtClean="0"/>
                        <a:t>Unemployment rate</a:t>
                      </a:r>
                      <a:endParaRPr lang="en-US" dirty="0"/>
                    </a:p>
                  </a:txBody>
                  <a:tcPr anchor="ctr"/>
                </a:tc>
                <a:tc>
                  <a:txBody>
                    <a:bodyPr/>
                    <a:lstStyle/>
                    <a:p>
                      <a:pPr algn="ctr"/>
                      <a:r>
                        <a:rPr lang="en-US" dirty="0" smtClean="0"/>
                        <a:t>4.1%</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Increased </a:t>
                      </a:r>
                      <a:r>
                        <a:rPr lang="en-US" dirty="0" smtClean="0">
                          <a:sym typeface="Webdings" panose="05030102010509060703" pitchFamily="18" charset="2"/>
                        </a:rPr>
                        <a:t></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Increased </a:t>
                      </a:r>
                      <a:r>
                        <a:rPr lang="en-US" dirty="0" smtClean="0">
                          <a:sym typeface="Webdings" panose="05030102010509060703" pitchFamily="18" charset="2"/>
                        </a:rPr>
                        <a:t></a:t>
                      </a:r>
                      <a:endParaRPr lang="en-US" dirty="0" smtClean="0"/>
                    </a:p>
                  </a:txBody>
                  <a:tcPr anchor="ctr"/>
                </a:tc>
                <a:extLst>
                  <a:ext uri="{0D108BD9-81ED-4DB2-BD59-A6C34878D82A}">
                    <a16:rowId xmlns:a16="http://schemas.microsoft.com/office/drawing/2014/main" xmlns="" val="3746357750"/>
                  </a:ext>
                </a:extLst>
              </a:tr>
              <a:tr h="1024255">
                <a:tc>
                  <a:txBody>
                    <a:bodyPr/>
                    <a:lstStyle/>
                    <a:p>
                      <a:pPr algn="ctr"/>
                      <a:r>
                        <a:rPr lang="en-US" dirty="0" smtClean="0"/>
                        <a:t>Inflation (our</a:t>
                      </a:r>
                      <a:r>
                        <a:rPr lang="en-US" baseline="0" dirty="0" smtClean="0"/>
                        <a:t> big problem)</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Decreased</a:t>
                      </a:r>
                      <a:r>
                        <a:rPr lang="en-US" dirty="0" smtClean="0">
                          <a:sym typeface="Webdings" panose="05030102010509060703" pitchFamily="18" charset="2"/>
                        </a:rPr>
                        <a:t></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Decreased</a:t>
                      </a:r>
                      <a:r>
                        <a:rPr lang="en-US" dirty="0" smtClean="0">
                          <a:sym typeface="Webdings" panose="05030102010509060703" pitchFamily="18" charset="2"/>
                        </a:rPr>
                        <a:t></a:t>
                      </a:r>
                      <a:endParaRPr lang="en-US" dirty="0" smtClean="0"/>
                    </a:p>
                  </a:txBody>
                  <a:tcPr anchor="ctr"/>
                </a:tc>
                <a:extLst>
                  <a:ext uri="{0D108BD9-81ED-4DB2-BD59-A6C34878D82A}">
                    <a16:rowId xmlns:a16="http://schemas.microsoft.com/office/drawing/2014/main" xmlns="" val="3765068390"/>
                  </a:ext>
                </a:extLst>
              </a:tr>
              <a:tr h="1024255">
                <a:tc>
                  <a:txBody>
                    <a:bodyPr/>
                    <a:lstStyle/>
                    <a:p>
                      <a:pPr algn="ctr"/>
                      <a:r>
                        <a:rPr lang="en-US" dirty="0" smtClean="0"/>
                        <a:t>Government</a:t>
                      </a:r>
                      <a:r>
                        <a:rPr lang="en-US" baseline="0" dirty="0" smtClean="0"/>
                        <a:t> deficit Government debt</a:t>
                      </a:r>
                      <a:endParaRPr lang="en-US" dirty="0"/>
                    </a:p>
                  </a:txBody>
                  <a:tcPr anchor="ctr"/>
                </a:tc>
                <a:tc>
                  <a:txBody>
                    <a:bodyPr/>
                    <a:lstStyle/>
                    <a:p>
                      <a:pPr algn="ctr"/>
                      <a:r>
                        <a:rPr lang="en-US" dirty="0" smtClean="0"/>
                        <a:t>Small deficit</a:t>
                      </a:r>
                    </a:p>
                    <a:p>
                      <a:pPr algn="ctr"/>
                      <a:r>
                        <a:rPr lang="en-US" dirty="0" smtClean="0"/>
                        <a:t>Medium debt</a:t>
                      </a:r>
                      <a:endParaRPr lang="en-US" dirty="0"/>
                    </a:p>
                  </a:txBody>
                  <a:tcPr anchor="ctr"/>
                </a:tc>
                <a:tc>
                  <a:txBody>
                    <a:bodyPr/>
                    <a:lstStyle/>
                    <a:p>
                      <a:pPr algn="ctr"/>
                      <a:r>
                        <a:rPr lang="en-US" dirty="0" smtClean="0"/>
                        <a:t>Small surplus*</a:t>
                      </a:r>
                    </a:p>
                    <a:p>
                      <a:pPr algn="ctr"/>
                      <a:r>
                        <a:rPr lang="en-US" dirty="0" smtClean="0"/>
                        <a:t>Small</a:t>
                      </a:r>
                      <a:r>
                        <a:rPr lang="en-US" baseline="0" dirty="0" smtClean="0"/>
                        <a:t> debt</a:t>
                      </a:r>
                      <a:endParaRPr lang="en-US" dirty="0"/>
                    </a:p>
                  </a:txBody>
                  <a:tcPr anchor="ctr"/>
                </a:tc>
                <a:tc>
                  <a:txBody>
                    <a:bodyPr/>
                    <a:lstStyle/>
                    <a:p>
                      <a:pPr algn="ctr"/>
                      <a:r>
                        <a:rPr lang="en-US" dirty="0" smtClean="0"/>
                        <a:t>Smaller deficit </a:t>
                      </a:r>
                      <a:r>
                        <a:rPr lang="en-US" dirty="0" smtClean="0">
                          <a:sym typeface="Webdings" panose="05030102010509060703" pitchFamily="18" charset="2"/>
                        </a:rPr>
                        <a:t></a:t>
                      </a:r>
                    </a:p>
                    <a:p>
                      <a:pPr algn="ctr"/>
                      <a:r>
                        <a:rPr lang="en-US" dirty="0" smtClean="0">
                          <a:sym typeface="Webdings" panose="05030102010509060703" pitchFamily="18" charset="2"/>
                        </a:rPr>
                        <a:t>Bigger debt </a:t>
                      </a:r>
                      <a:endParaRPr lang="en-US" dirty="0"/>
                    </a:p>
                  </a:txBody>
                  <a:tcPr anchor="ctr"/>
                </a:tc>
                <a:tc>
                  <a:txBody>
                    <a:bodyPr/>
                    <a:lstStyle/>
                    <a:p>
                      <a:pPr algn="ctr"/>
                      <a:r>
                        <a:rPr lang="en-US" dirty="0" smtClean="0"/>
                        <a:t>Slightly</a:t>
                      </a:r>
                      <a:r>
                        <a:rPr lang="en-US" baseline="0" dirty="0" smtClean="0"/>
                        <a:t> bigger</a:t>
                      </a:r>
                      <a:r>
                        <a:rPr lang="en-US" dirty="0" smtClean="0"/>
                        <a:t> deficit </a:t>
                      </a:r>
                      <a:r>
                        <a:rPr lang="en-US" dirty="0" smtClean="0">
                          <a:sym typeface="Webdings" panose="05030102010509060703" pitchFamily="18" charset="2"/>
                        </a:rPr>
                        <a:t></a:t>
                      </a:r>
                    </a:p>
                    <a:p>
                      <a:pPr algn="ctr"/>
                      <a:r>
                        <a:rPr lang="en-US" dirty="0" smtClean="0">
                          <a:sym typeface="Webdings" panose="05030102010509060703" pitchFamily="18" charset="2"/>
                        </a:rPr>
                        <a:t>Bigger debt </a:t>
                      </a:r>
                      <a:endParaRPr lang="en-US" dirty="0" smtClean="0"/>
                    </a:p>
                  </a:txBody>
                  <a:tcPr anchor="ctr"/>
                </a:tc>
                <a:extLst>
                  <a:ext uri="{0D108BD9-81ED-4DB2-BD59-A6C34878D82A}">
                    <a16:rowId xmlns:a16="http://schemas.microsoft.com/office/drawing/2014/main" xmlns="" val="325102537"/>
                  </a:ext>
                </a:extLst>
              </a:tr>
              <a:tr h="1024255">
                <a:tc>
                  <a:txBody>
                    <a:bodyPr/>
                    <a:lstStyle/>
                    <a:p>
                      <a:pPr algn="ctr"/>
                      <a:r>
                        <a:rPr lang="en-US" dirty="0" smtClean="0"/>
                        <a:t>Nominal interest rate</a:t>
                      </a:r>
                      <a:endParaRPr lang="en-US" dirty="0"/>
                    </a:p>
                  </a:txBody>
                  <a:tcPr anchor="ctr"/>
                </a:tc>
                <a:tc>
                  <a:txBody>
                    <a:bodyPr/>
                    <a:lstStyle/>
                    <a:p>
                      <a:pPr algn="ctr"/>
                      <a:r>
                        <a:rPr lang="en-US" dirty="0" err="1" smtClean="0"/>
                        <a:t>i</a:t>
                      </a:r>
                      <a:r>
                        <a:rPr lang="en-US" dirty="0" smtClean="0"/>
                        <a:t> =9 %</a:t>
                      </a:r>
                    </a:p>
                    <a:p>
                      <a:pPr algn="ctr"/>
                      <a:r>
                        <a:rPr lang="en-US" dirty="0" smtClean="0"/>
                        <a:t>r = (.09-.06)/(1+.06) ≈ .028 = 2.8%</a:t>
                      </a:r>
                      <a:endParaRPr lang="en-US" dirty="0"/>
                    </a:p>
                  </a:txBody>
                  <a:tcPr anchor="ctr"/>
                </a:tc>
                <a:tc>
                  <a:txBody>
                    <a:bodyPr/>
                    <a:lstStyle/>
                    <a:p>
                      <a:pPr algn="ctr"/>
                      <a:r>
                        <a:rPr lang="en-US" dirty="0" smtClean="0"/>
                        <a:t>r = 2%</a:t>
                      </a:r>
                      <a:endParaRPr lang="en-US" dirty="0"/>
                    </a:p>
                  </a:txBody>
                  <a:tcPr anchor="ctr"/>
                </a:tc>
                <a:tc>
                  <a:txBody>
                    <a:bodyPr/>
                    <a:lstStyle/>
                    <a:p>
                      <a:pPr algn="ctr"/>
                      <a:r>
                        <a:rPr lang="en-US" dirty="0" smtClean="0"/>
                        <a:t>Smaller</a:t>
                      </a:r>
                      <a:r>
                        <a:rPr lang="en-US" dirty="0" smtClean="0">
                          <a:sym typeface="Webdings" panose="05030102010509060703" pitchFamily="18" charset="2"/>
                        </a:rPr>
                        <a:t></a:t>
                      </a:r>
                      <a:endParaRPr lang="en-US" dirty="0"/>
                    </a:p>
                  </a:txBody>
                  <a:tcPr anchor="ctr"/>
                </a:tc>
                <a:tc>
                  <a:txBody>
                    <a:bodyPr/>
                    <a:lstStyle/>
                    <a:p>
                      <a:pPr algn="ctr"/>
                      <a:r>
                        <a:rPr lang="en-US" dirty="0" smtClean="0"/>
                        <a:t>Increased </a:t>
                      </a:r>
                      <a:r>
                        <a:rPr lang="en-US" dirty="0" smtClean="0">
                          <a:sym typeface="Webdings" panose="05030102010509060703" pitchFamily="18" charset="2"/>
                        </a:rPr>
                        <a:t></a:t>
                      </a:r>
                      <a:endParaRPr lang="en-US" dirty="0"/>
                    </a:p>
                  </a:txBody>
                  <a:tcPr anchor="ctr"/>
                </a:tc>
                <a:extLst>
                  <a:ext uri="{0D108BD9-81ED-4DB2-BD59-A6C34878D82A}">
                    <a16:rowId xmlns:a16="http://schemas.microsoft.com/office/drawing/2014/main" xmlns="" val="3684139448"/>
                  </a:ext>
                </a:extLst>
              </a:tr>
            </a:tbl>
          </a:graphicData>
        </a:graphic>
      </p:graphicFrame>
      <p:sp>
        <p:nvSpPr>
          <p:cNvPr id="5" name="TextBox 4"/>
          <p:cNvSpPr txBox="1"/>
          <p:nvPr/>
        </p:nvSpPr>
        <p:spPr>
          <a:xfrm>
            <a:off x="838200" y="5774267"/>
            <a:ext cx="10515600" cy="646331"/>
          </a:xfrm>
          <a:prstGeom prst="rect">
            <a:avLst/>
          </a:prstGeom>
          <a:noFill/>
        </p:spPr>
        <p:txBody>
          <a:bodyPr wrap="square" rtlCol="0">
            <a:spAutoFit/>
          </a:bodyPr>
          <a:lstStyle/>
          <a:p>
            <a:r>
              <a:rPr lang="en-US" dirty="0" smtClean="0"/>
              <a:t>The monetary policy results are because we cut the money supply.  That may not be the best policy on the exam.  Make sure you understand why they changed as described.</a:t>
            </a:r>
            <a:endParaRPr lang="en-US" dirty="0"/>
          </a:p>
        </p:txBody>
      </p:sp>
    </p:spTree>
    <p:extLst>
      <p:ext uri="{BB962C8B-B14F-4D97-AF65-F5344CB8AC3E}">
        <p14:creationId xmlns:p14="http://schemas.microsoft.com/office/powerpoint/2010/main" xmlns="" val="99495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Both Policies </a:t>
            </a:r>
            <a:br>
              <a:rPr lang="en-US" dirty="0" smtClean="0"/>
            </a:br>
            <a:r>
              <a:rPr lang="en-US" dirty="0" smtClean="0">
                <a:solidFill>
                  <a:srgbClr val="FF0000"/>
                </a:solidFill>
              </a:rPr>
              <a:t>Decrease G and/or Increase T </a:t>
            </a:r>
            <a:r>
              <a:rPr lang="en-US" dirty="0" smtClean="0"/>
              <a:t>and</a:t>
            </a:r>
            <a:r>
              <a:rPr lang="en-US" dirty="0" smtClean="0">
                <a:solidFill>
                  <a:srgbClr val="FF0000"/>
                </a:solidFill>
              </a:rPr>
              <a:t> </a:t>
            </a:r>
            <a:r>
              <a:rPr lang="en-US" dirty="0" smtClean="0">
                <a:solidFill>
                  <a:srgbClr val="FFC000"/>
                </a:solidFill>
              </a:rPr>
              <a:t>Increase MS</a:t>
            </a:r>
            <a:endParaRPr lang="en-US" dirty="0">
              <a:solidFill>
                <a:srgbClr val="FF0000"/>
              </a:solidFill>
            </a:endParaRPr>
          </a:p>
        </p:txBody>
      </p:sp>
      <p:sp>
        <p:nvSpPr>
          <p:cNvPr id="3" name="Content Placeholder 2"/>
          <p:cNvSpPr>
            <a:spLocks noGrp="1"/>
          </p:cNvSpPr>
          <p:nvPr>
            <p:ph idx="1"/>
          </p:nvPr>
        </p:nvSpPr>
        <p:spPr>
          <a:xfrm>
            <a:off x="893233" y="1837530"/>
            <a:ext cx="11129434" cy="465217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US" dirty="0" smtClean="0"/>
              <a:t>Price        LRAS   SRAS           </a:t>
            </a:r>
            <a:r>
              <a:rPr lang="en-US" dirty="0" err="1" smtClean="0"/>
              <a:t>i</a:t>
            </a:r>
            <a:r>
              <a:rPr lang="en-US" dirty="0" smtClean="0"/>
              <a:t>	         MS	        Desired</a:t>
            </a:r>
          </a:p>
          <a:p>
            <a:pPr marL="0" indent="0">
              <a:buNone/>
            </a:pPr>
            <a:r>
              <a:rPr lang="en-US" dirty="0" smtClean="0"/>
              <a:t>Level                                                                   </a:t>
            </a:r>
            <a:r>
              <a:rPr lang="en-US" dirty="0" smtClean="0">
                <a:solidFill>
                  <a:srgbClr val="FFC000"/>
                </a:solidFill>
              </a:rPr>
              <a:t>MS2</a:t>
            </a:r>
            <a:r>
              <a:rPr lang="en-US" dirty="0" smtClean="0"/>
              <a:t>         expenditures               </a:t>
            </a:r>
          </a:p>
          <a:p>
            <a:pPr marL="0" indent="0">
              <a:buNone/>
            </a:pPr>
            <a:r>
              <a:rPr lang="en-US" dirty="0" smtClean="0"/>
              <a:t>                                                                                                                                       E=Y</a:t>
            </a:r>
            <a:endParaRPr lang="en-US" dirty="0"/>
          </a:p>
          <a:p>
            <a:pPr marL="0" indent="0">
              <a:buNone/>
            </a:pPr>
            <a:r>
              <a:rPr lang="en-US" dirty="0" smtClean="0"/>
              <a:t>   </a:t>
            </a:r>
            <a:r>
              <a:rPr lang="en-US" dirty="0" smtClean="0">
                <a:solidFill>
                  <a:srgbClr val="FFC000"/>
                </a:solidFill>
              </a:rPr>
              <a:t>AD2</a:t>
            </a:r>
            <a:endParaRPr lang="en-US" dirty="0"/>
          </a:p>
          <a:p>
            <a:pPr marL="0" indent="0">
              <a:buNone/>
            </a:pPr>
            <a:r>
              <a:rPr lang="en-US" dirty="0" smtClean="0"/>
              <a:t>                                                                                                                                 C+I+G+X</a:t>
            </a:r>
          </a:p>
          <a:p>
            <a:pPr marL="0" indent="0">
              <a:buNone/>
            </a:pPr>
            <a:endParaRPr lang="en-US" dirty="0" smtClean="0"/>
          </a:p>
          <a:p>
            <a:pPr marL="0" indent="0">
              <a:buNone/>
            </a:pPr>
            <a:r>
              <a:rPr lang="en-US" dirty="0" smtClean="0"/>
              <a:t>                                                                                                                              </a:t>
            </a:r>
            <a:endParaRPr lang="en-US" dirty="0" smtClean="0">
              <a:solidFill>
                <a:srgbClr val="FF0000"/>
              </a:solidFill>
            </a:endParaRPr>
          </a:p>
          <a:p>
            <a:pPr marL="0" indent="0">
              <a:buNone/>
            </a:pPr>
            <a:r>
              <a:rPr lang="en-US" dirty="0"/>
              <a:t> </a:t>
            </a:r>
            <a:r>
              <a:rPr lang="en-US" dirty="0" smtClean="0"/>
              <a:t>                                     AD                </a:t>
            </a:r>
            <a:r>
              <a:rPr lang="en-US" dirty="0" smtClean="0">
                <a:solidFill>
                  <a:srgbClr val="FF0000"/>
                </a:solidFill>
              </a:rPr>
              <a:t>MD1</a:t>
            </a:r>
            <a:r>
              <a:rPr lang="en-US" dirty="0" smtClean="0"/>
              <a:t>                     MD                               </a:t>
            </a:r>
            <a:r>
              <a:rPr lang="en-US" dirty="0" smtClean="0">
                <a:solidFill>
                  <a:srgbClr val="FF0000"/>
                </a:solidFill>
              </a:rPr>
              <a:t>C+I+G+X1</a:t>
            </a:r>
          </a:p>
          <a:p>
            <a:pPr marL="0" indent="0">
              <a:buNone/>
            </a:pPr>
            <a:r>
              <a:rPr lang="en-US" dirty="0" smtClean="0"/>
              <a:t>                             </a:t>
            </a:r>
            <a:r>
              <a:rPr lang="en-US" dirty="0" smtClean="0">
                <a:solidFill>
                  <a:srgbClr val="FF0000"/>
                </a:solidFill>
              </a:rPr>
              <a:t>AD1</a:t>
            </a:r>
          </a:p>
          <a:p>
            <a:pPr marL="0" indent="0">
              <a:buNone/>
            </a:pPr>
            <a:r>
              <a:rPr lang="en-US" dirty="0" smtClean="0"/>
              <a:t>                      YFE              Y                                            M                                      Y</a:t>
            </a:r>
          </a:p>
          <a:p>
            <a:pPr marL="0" indent="0">
              <a:buNone/>
            </a:pPr>
            <a:r>
              <a:rPr lang="en-US" dirty="0"/>
              <a:t> </a:t>
            </a:r>
            <a:r>
              <a:rPr lang="en-US" dirty="0" smtClean="0"/>
              <a:t>                                                                                            </a:t>
            </a:r>
            <a:r>
              <a:rPr lang="en-US" dirty="0" smtClean="0">
                <a:solidFill>
                  <a:srgbClr val="FFC000"/>
                </a:solidFill>
              </a:rPr>
              <a:t>Middle line is C+I+G+X2</a:t>
            </a:r>
            <a:endParaRPr lang="en-US" dirty="0">
              <a:solidFill>
                <a:srgbClr val="FFC000"/>
              </a:solidFill>
            </a:endParaRPr>
          </a:p>
        </p:txBody>
      </p:sp>
      <p:cxnSp>
        <p:nvCxnSpPr>
          <p:cNvPr id="5" name="Straight Connector 4"/>
          <p:cNvCxnSpPr/>
          <p:nvPr/>
        </p:nvCxnSpPr>
        <p:spPr>
          <a:xfrm>
            <a:off x="1371600" y="2506133"/>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24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81600"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42867" y="2523066"/>
            <a:ext cx="16933"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09000" y="5537200"/>
            <a:ext cx="284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4800" y="2523066"/>
            <a:ext cx="0" cy="3014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10267" y="2980267"/>
            <a:ext cx="2099733" cy="193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04000" y="2716213"/>
            <a:ext cx="0" cy="28154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8559800" y="2980267"/>
            <a:ext cx="2616200" cy="25400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8593667" y="3759200"/>
            <a:ext cx="2760133" cy="945622"/>
          </a:xfrm>
          <a:prstGeom prst="line">
            <a:avLst/>
          </a:prstGeom>
        </p:spPr>
        <p:style>
          <a:lnRef idx="1">
            <a:schemeClr val="dk1"/>
          </a:lnRef>
          <a:fillRef idx="0">
            <a:schemeClr val="dk1"/>
          </a:fillRef>
          <a:effectRef idx="0">
            <a:schemeClr val="dk1"/>
          </a:effectRef>
          <a:fontRef idx="minor">
            <a:schemeClr val="tx1"/>
          </a:fontRef>
        </p:style>
      </p:cxnSp>
      <p:sp>
        <p:nvSpPr>
          <p:cNvPr id="22" name="Arc 21"/>
          <p:cNvSpPr/>
          <p:nvPr/>
        </p:nvSpPr>
        <p:spPr>
          <a:xfrm rot="5400000">
            <a:off x="-664104" y="687122"/>
            <a:ext cx="4410076" cy="403701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Arc 22"/>
          <p:cNvSpPr/>
          <p:nvPr/>
        </p:nvSpPr>
        <p:spPr>
          <a:xfrm rot="10800000">
            <a:off x="5825064" y="1136121"/>
            <a:ext cx="4174068" cy="398489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5" name="Straight Connector 24"/>
          <p:cNvCxnSpPr/>
          <p:nvPr/>
        </p:nvCxnSpPr>
        <p:spPr>
          <a:xfrm>
            <a:off x="1315775" y="3606800"/>
            <a:ext cx="1879600" cy="18020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568267" y="4232011"/>
            <a:ext cx="2810932" cy="9313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0800000">
            <a:off x="5346699" y="1239044"/>
            <a:ext cx="4174068" cy="3984890"/>
          </a:xfrm>
          <a:prstGeom prst="arc">
            <a:avLst/>
          </a:prstGeom>
          <a:ln>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32" name="Straight Arrow Connector 31"/>
          <p:cNvCxnSpPr/>
          <p:nvPr/>
        </p:nvCxnSpPr>
        <p:spPr>
          <a:xfrm flipH="1">
            <a:off x="1866898" y="3606800"/>
            <a:ext cx="503770" cy="4233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723464" y="4030133"/>
            <a:ext cx="351368" cy="2201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394949" y="4140200"/>
            <a:ext cx="95251" cy="3659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0333" y="3421856"/>
            <a:ext cx="1879600" cy="180207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8593667" y="3992694"/>
            <a:ext cx="2810932" cy="93133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870700" y="2732484"/>
            <a:ext cx="0" cy="2815431"/>
          </a:xfrm>
          <a:prstGeom prst="line">
            <a:avLst/>
          </a:prstGeom>
          <a:ln>
            <a:solidFill>
              <a:srgbClr val="FFC000"/>
            </a:solidFill>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flipV="1">
            <a:off x="9973733" y="4458361"/>
            <a:ext cx="25399" cy="239317"/>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612468" y="3341026"/>
            <a:ext cx="220923" cy="4431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620934" y="4697678"/>
            <a:ext cx="283633" cy="4526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118783" y="4232011"/>
            <a:ext cx="370417" cy="16443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86724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366</Words>
  <Application>Microsoft Office PowerPoint</Application>
  <PresentationFormat>Custom</PresentationFormat>
  <Paragraphs>130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do the second half of the final exam.</vt:lpstr>
      <vt:lpstr>*</vt:lpstr>
      <vt:lpstr>Current Situation What is the Best Fiscal Policy?</vt:lpstr>
      <vt:lpstr>Fiscal Policy Decrease G and/or Increase T</vt:lpstr>
      <vt:lpstr>*</vt:lpstr>
      <vt:lpstr>Current Situation What is the Best Monetary Policy?</vt:lpstr>
      <vt:lpstr>Monetary Policy Decrease M</vt:lpstr>
      <vt:lpstr>*</vt:lpstr>
      <vt:lpstr>Both Policies  Decrease G and/or Increase T and Increase MS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the second half of the final exam.</dc:title>
  <dc:creator>Csaplar Jr., Wilfrid</dc:creator>
  <cp:lastModifiedBy>wcsaplar</cp:lastModifiedBy>
  <cp:revision>15</cp:revision>
  <dcterms:created xsi:type="dcterms:W3CDTF">2020-04-18T19:27:07Z</dcterms:created>
  <dcterms:modified xsi:type="dcterms:W3CDTF">2020-04-21T14:38:53Z</dcterms:modified>
</cp:coreProperties>
</file>